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62" r:id="rId4"/>
    <p:sldId id="260" r:id="rId5"/>
    <p:sldId id="261" r:id="rId6"/>
    <p:sldId id="263" r:id="rId7"/>
    <p:sldId id="264" r:id="rId8"/>
    <p:sldId id="266" r:id="rId9"/>
    <p:sldId id="280" r:id="rId10"/>
    <p:sldId id="281" r:id="rId11"/>
    <p:sldId id="267" r:id="rId12"/>
    <p:sldId id="268" r:id="rId13"/>
    <p:sldId id="277" r:id="rId14"/>
    <p:sldId id="283" r:id="rId15"/>
    <p:sldId id="271" r:id="rId16"/>
    <p:sldId id="284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04" autoAdjust="0"/>
  </p:normalViewPr>
  <p:slideViewPr>
    <p:cSldViewPr snapToGrid="0" showGuides="1">
      <p:cViewPr varScale="1">
        <p:scale>
          <a:sx n="57" d="100"/>
          <a:sy n="57" d="100"/>
        </p:scale>
        <p:origin x="146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2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68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0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48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Δ.1.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l-GR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ΜΗΧΑΝΙΚΟΣ ΑΕΡΙΣΜΟΣ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3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77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5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2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1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7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6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0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0" r:id="rId10"/>
    <p:sldLayoutId id="2147483661" r:id="rId11"/>
    <p:sldLayoutId id="2147483664" r:id="rId12"/>
    <p:sldLayoutId id="2147483665" r:id="rId13"/>
    <p:sldLayoutId id="2147483670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1"/>
            <a:ext cx="8418576" cy="4961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STAGE</a:t>
            </a:r>
            <a:endParaRPr lang="it-IT" sz="2400" dirty="0"/>
          </a:p>
          <a:p>
            <a:pPr marL="457200" lvl="0" indent="-457200">
              <a:buFont typeface="+mj-lt"/>
              <a:buAutoNum type="arabicPeriod" startAt="6"/>
            </a:pPr>
            <a:r>
              <a:rPr lang="en-US" sz="2400" dirty="0" smtClean="0"/>
              <a:t>Calculate the </a:t>
            </a:r>
            <a:r>
              <a:rPr lang="en-GB" sz="2400" dirty="0" smtClean="0"/>
              <a:t>weighted value of the mechanical ventilation rate for the building  </a:t>
            </a:r>
            <a:r>
              <a:rPr lang="en-US" sz="2400" dirty="0" smtClean="0"/>
              <a:t>as</a:t>
            </a:r>
            <a:r>
              <a:rPr lang="en-GB" sz="2400" dirty="0" smtClean="0"/>
              <a:t> the </a:t>
            </a:r>
            <a:r>
              <a:rPr lang="en-US" sz="2400" dirty="0" smtClean="0"/>
              <a:t>ratio of </a:t>
            </a:r>
            <a:r>
              <a:rPr lang="en-GB" sz="2400" dirty="0" smtClean="0"/>
              <a:t>the </a:t>
            </a:r>
            <a:r>
              <a:rPr lang="en-GB" sz="2400" b="1" dirty="0" smtClean="0"/>
              <a:t>sum of products of the ventilation rate 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1A965E"/>
                </a:solidFill>
              </a:rPr>
              <a:t>(step 4) </a:t>
            </a:r>
            <a:r>
              <a:rPr lang="en-GB" sz="2400" dirty="0" smtClean="0"/>
              <a:t>to the </a:t>
            </a:r>
            <a:r>
              <a:rPr lang="en-GB" sz="2400" b="1" dirty="0" smtClean="0"/>
              <a:t>total internal </a:t>
            </a:r>
            <a:r>
              <a:rPr lang="ca-ES" sz="2400" b="1" dirty="0" smtClean="0"/>
              <a:t>floor area</a:t>
            </a:r>
            <a:r>
              <a:rPr lang="en-GB" sz="2400" b="1" dirty="0" smtClean="0"/>
              <a:t> </a:t>
            </a:r>
            <a:r>
              <a:rPr lang="en-GB" sz="2400" dirty="0" smtClean="0"/>
              <a:t>of the selected characteristic spaces </a:t>
            </a:r>
            <a:r>
              <a:rPr lang="en-GB" sz="2800" dirty="0" smtClean="0">
                <a:solidFill>
                  <a:srgbClr val="1A965E"/>
                </a:solidFill>
              </a:rPr>
              <a:t>(step 3)</a:t>
            </a:r>
            <a:r>
              <a:rPr lang="en-GB" sz="2800" dirty="0" smtClean="0"/>
              <a:t>, [</a:t>
            </a:r>
            <a:r>
              <a:rPr lang="en-GB" sz="2400" dirty="0" smtClean="0"/>
              <a:t>l/s/m</a:t>
            </a:r>
            <a:r>
              <a:rPr lang="en-GB" sz="2400" baseline="30000" dirty="0" smtClean="0"/>
              <a:t>2</a:t>
            </a:r>
            <a:r>
              <a:rPr lang="en-GB" sz="2800" dirty="0" smtClean="0"/>
              <a:t>]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803323" y="3321219"/>
            <a:ext cx="4718377" cy="1260773"/>
            <a:chOff x="1803323" y="3321219"/>
            <a:chExt cx="4718377" cy="126077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39389"/>
            <a:stretch/>
          </p:blipFill>
          <p:spPr>
            <a:xfrm>
              <a:off x="4043680" y="3321219"/>
              <a:ext cx="2478020" cy="126077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803323" y="3720772"/>
              <a:ext cx="22403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Ventilation Rate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769731" y="4601297"/>
            <a:ext cx="7415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where</a:t>
            </a:r>
            <a:endParaRPr lang="en-GB" sz="2400" dirty="0" smtClean="0"/>
          </a:p>
          <a:p>
            <a:r>
              <a:rPr lang="en-GB" sz="2400" dirty="0" smtClean="0"/>
              <a:t>V</a:t>
            </a:r>
            <a:r>
              <a:rPr lang="en-GB" sz="2400" baseline="-25000" dirty="0" smtClean="0"/>
              <a:t>i</a:t>
            </a:r>
            <a:r>
              <a:rPr lang="en-GB" sz="2400" dirty="0" smtClean="0"/>
              <a:t> </a:t>
            </a:r>
            <a:r>
              <a:rPr lang="en-GB" sz="2400" dirty="0"/>
              <a:t>= Ventilation rate calculated in the </a:t>
            </a:r>
            <a:r>
              <a:rPr lang="en-GB" sz="2400" dirty="0" err="1"/>
              <a:t>i-th</a:t>
            </a:r>
            <a:r>
              <a:rPr lang="en-GB" sz="2400" dirty="0"/>
              <a:t> room (l/s/m</a:t>
            </a:r>
            <a:r>
              <a:rPr lang="en-GB" sz="2400" baseline="30000" dirty="0"/>
              <a:t>2</a:t>
            </a:r>
            <a:r>
              <a:rPr lang="en-GB" sz="2400" dirty="0"/>
              <a:t>)</a:t>
            </a:r>
          </a:p>
          <a:p>
            <a:r>
              <a:rPr lang="en-GB" sz="2400" dirty="0" err="1"/>
              <a:t>S</a:t>
            </a:r>
            <a:r>
              <a:rPr lang="en-GB" sz="2400" baseline="-25000" dirty="0" err="1"/>
              <a:t>u,i</a:t>
            </a:r>
            <a:r>
              <a:rPr lang="en-GB" sz="2400" dirty="0"/>
              <a:t> = useful floor area of the </a:t>
            </a:r>
            <a:r>
              <a:rPr lang="en-GB" sz="2400" dirty="0" err="1"/>
              <a:t>i-th</a:t>
            </a:r>
            <a:r>
              <a:rPr lang="en-GB" sz="2400" dirty="0"/>
              <a:t> room (m</a:t>
            </a:r>
            <a:r>
              <a:rPr lang="en-GB" sz="2400" baseline="30000" dirty="0"/>
              <a:t>2</a:t>
            </a:r>
            <a:r>
              <a:rPr lang="en-GB" sz="2400" dirty="0"/>
              <a:t>)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205" y="5151765"/>
            <a:ext cx="2024594" cy="133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60374" y="5779673"/>
            <a:ext cx="995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l/s/m</a:t>
            </a:r>
            <a:r>
              <a:rPr lang="en-GB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0663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99744"/>
            <a:ext cx="8786566" cy="508882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  <a:p>
            <a:pPr marL="357188" indent="-357188">
              <a:spcBef>
                <a:spcPts val="0"/>
              </a:spcBef>
              <a:buNone/>
            </a:pPr>
            <a:endParaRPr lang="en-GB" sz="4000" b="1" dirty="0" smtClean="0">
              <a:solidFill>
                <a:prstClr val="black"/>
              </a:solidFill>
            </a:endParaRPr>
          </a:p>
          <a:p>
            <a:pPr marL="357188" indent="-357188">
              <a:spcBef>
                <a:spcPts val="600"/>
              </a:spcBef>
              <a:buNone/>
            </a:pPr>
            <a:r>
              <a:rPr lang="en-GB" sz="8000" b="1" dirty="0" smtClean="0">
                <a:solidFill>
                  <a:prstClr val="black"/>
                </a:solidFill>
              </a:rPr>
              <a:t>Level(s</a:t>
            </a:r>
            <a:r>
              <a:rPr lang="en-GB" sz="8000" b="1" dirty="0">
                <a:solidFill>
                  <a:prstClr val="black"/>
                </a:solidFill>
              </a:rPr>
              <a:t>) </a:t>
            </a:r>
            <a:r>
              <a:rPr lang="en-GB" sz="8000" dirty="0">
                <a:solidFill>
                  <a:prstClr val="black"/>
                </a:solidFill>
              </a:rPr>
              <a:t>(the European framework for sustainable buildings) indicator 4.1: Indoor air quality. Document developed by European Commission - Joint Research Centre, January </a:t>
            </a:r>
            <a:r>
              <a:rPr lang="en-GB" sz="8000" dirty="0" smtClean="0">
                <a:solidFill>
                  <a:prstClr val="black"/>
                </a:solidFill>
              </a:rPr>
              <a:t>2021</a:t>
            </a:r>
          </a:p>
          <a:p>
            <a:pPr marL="357188" lvl="0" indent="-357188">
              <a:spcBef>
                <a:spcPts val="600"/>
              </a:spcBef>
              <a:buNone/>
            </a:pPr>
            <a:r>
              <a:rPr lang="en-US" sz="8000" b="1" dirty="0"/>
              <a:t>EN 16516: </a:t>
            </a:r>
            <a:r>
              <a:rPr lang="en-US" sz="8000" dirty="0"/>
              <a:t>construction products: Assessment of release of dangerous substances - Determination of emissions into indoor air</a:t>
            </a:r>
            <a:endParaRPr lang="en-GB" sz="8000" dirty="0"/>
          </a:p>
          <a:p>
            <a:pPr marL="357188" lvl="0" indent="-357188">
              <a:spcBef>
                <a:spcPts val="600"/>
              </a:spcBef>
              <a:buNone/>
            </a:pPr>
            <a:r>
              <a:rPr lang="en-GB" sz="8000" b="1" dirty="0"/>
              <a:t>ISO 16000-6</a:t>
            </a:r>
            <a:r>
              <a:rPr lang="en-GB" sz="8000" dirty="0"/>
              <a:t>:2021 - Indoor air — Part 6: Determination of organic compounds (VVOC, VOC, SVOC) in indoor and test chamber air by active sampling on sorbent tubes, thermal desorption and gas chromatography using MS or MS FID</a:t>
            </a:r>
          </a:p>
          <a:p>
            <a:pPr marL="357188" lvl="0" indent="-357188">
              <a:spcBef>
                <a:spcPts val="600"/>
              </a:spcBef>
              <a:buNone/>
            </a:pPr>
            <a:r>
              <a:rPr lang="en-GB" sz="8000" b="1" dirty="0"/>
              <a:t>EN 16798-1</a:t>
            </a:r>
            <a:r>
              <a:rPr lang="en-GB" sz="8000" dirty="0"/>
              <a:t>: 2019 Energy performance of buildings - Ventilation for buildings - Part 1: Indoor environmental input parameters for design and assessment of energy performance of buildings addressing indoor air quality, thermal environment, lighting and acoustics</a:t>
            </a:r>
            <a:r>
              <a:rPr lang="en-GB" sz="8000" dirty="0" smtClean="0"/>
              <a:t>.</a:t>
            </a:r>
          </a:p>
          <a:p>
            <a:pPr marL="357188" indent="-357188">
              <a:spcBef>
                <a:spcPts val="600"/>
              </a:spcBef>
              <a:buNone/>
            </a:pPr>
            <a:r>
              <a:rPr lang="en-US" sz="8000" b="1" dirty="0">
                <a:solidFill>
                  <a:prstClr val="black"/>
                </a:solidFill>
              </a:rPr>
              <a:t>EN 16798-7</a:t>
            </a:r>
            <a:r>
              <a:rPr lang="en-US" sz="8000" dirty="0">
                <a:solidFill>
                  <a:prstClr val="black"/>
                </a:solidFill>
              </a:rPr>
              <a:t>:2017. Energy performance of buildings - Ventilation for buildings - Part 7: Calculation methods for the determination of air flow rates in buildings including infiltration. Brussels: European Committee for Standardization.</a:t>
            </a:r>
          </a:p>
          <a:p>
            <a:pPr marL="357188" indent="-357188">
              <a:spcBef>
                <a:spcPts val="600"/>
              </a:spcBef>
              <a:buNone/>
            </a:pPr>
            <a:r>
              <a:rPr lang="en-GB" sz="8000" b="1" dirty="0"/>
              <a:t>EN 12599 </a:t>
            </a:r>
            <a:r>
              <a:rPr lang="en-GB" sz="8000" dirty="0"/>
              <a:t>- Ventilation for buildings - Test procedures and measurement methods to hand over air conditioning and ventilation systems.</a:t>
            </a:r>
          </a:p>
          <a:p>
            <a:pPr marL="357188" lvl="0" indent="-357188">
              <a:spcBef>
                <a:spcPts val="600"/>
              </a:spcBef>
              <a:buNone/>
            </a:pPr>
            <a:endParaRPr lang="en-GB" sz="8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55916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99744"/>
            <a:ext cx="8418576" cy="4752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29273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958293"/>
            <a:ext cx="8105775" cy="31789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 existing small office building has the following spaces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Office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1: floor area 65m</a:t>
            </a:r>
            <a:r>
              <a:rPr lang="en-US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ventilation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rate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31.9</a:t>
            </a:r>
            <a:r>
              <a:rPr 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l/s</a:t>
            </a:r>
            <a:r>
              <a:rPr lang="el-GR" sz="2000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Office space</a:t>
            </a:r>
            <a:r>
              <a:rPr lang="en-US" sz="2000" dirty="0" smtClean="0"/>
              <a:t> 2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floor area 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l-GR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ventilation rate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14 l/s</a:t>
            </a:r>
            <a:r>
              <a:rPr lang="el-GR" sz="2000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baseline="300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Office space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3: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floor area 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l-GR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ventilation rate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7 l/s</a:t>
            </a:r>
            <a:r>
              <a:rPr lang="el-GR" sz="2000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Conference room 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floor area 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ventilation rate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56.2 l/s</a:t>
            </a:r>
            <a:r>
              <a:rPr lang="el-GR" sz="2000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l-GR" sz="2000" baseline="30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 smtClean="0"/>
              <a:t>Circulation </a:t>
            </a:r>
            <a:r>
              <a:rPr lang="en-GB" sz="2000" dirty="0"/>
              <a:t>spaces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floor area 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ventilation rate 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l/s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Toilets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floor area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10m</a:t>
            </a:r>
            <a:r>
              <a:rPr lang="en-US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ventilation rate </a:t>
            </a:r>
            <a:r>
              <a:rPr lang="en-GB" sz="2000" dirty="0" smtClean="0"/>
              <a:t>6 l/s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14960" y="4137285"/>
            <a:ext cx="8514080" cy="1047106"/>
            <a:chOff x="314960" y="4530325"/>
            <a:chExt cx="8514080" cy="871948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5"/>
              <a:ext cx="8514080" cy="8719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	Calculate </a:t>
              </a:r>
              <a:r>
                <a:rPr lang="en-US" sz="2000" b="1" dirty="0"/>
                <a:t>the </a:t>
              </a:r>
              <a:r>
                <a:rPr lang="en-US" sz="2000" b="1" dirty="0" smtClean="0"/>
                <a:t>ventilation rate per useful internal </a:t>
              </a:r>
              <a:r>
                <a:rPr lang="en-US" sz="2000" b="1" dirty="0"/>
                <a:t>floor </a:t>
              </a:r>
              <a:r>
                <a:rPr lang="en-US" sz="2000" b="1" dirty="0" smtClean="0"/>
                <a:t>area </a:t>
              </a:r>
              <a:endParaRPr lang="en-US" sz="2000" b="1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7581015" y="2046978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1 - 2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527116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  <p:sp>
        <p:nvSpPr>
          <p:cNvPr id="13" name="Rectangle 12"/>
          <p:cNvSpPr/>
          <p:nvPr/>
        </p:nvSpPr>
        <p:spPr>
          <a:xfrm>
            <a:off x="8102531" y="4397216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52881" y="4628048"/>
            <a:ext cx="8229600" cy="65509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a-ES" sz="2200" dirty="0"/>
              <a:t>Sum </a:t>
            </a:r>
            <a:r>
              <a:rPr lang="en-GB" sz="2200" dirty="0"/>
              <a:t>the</a:t>
            </a:r>
            <a:r>
              <a:rPr lang="ca-ES" sz="2200" dirty="0"/>
              <a:t> products of the </a:t>
            </a:r>
            <a:r>
              <a:rPr lang="en-GB" sz="2200" b="1" dirty="0"/>
              <a:t>mechanical ventilation rate </a:t>
            </a:r>
            <a:r>
              <a:rPr lang="ca-ES" sz="2200" dirty="0" smtClean="0"/>
              <a:t>in </a:t>
            </a:r>
            <a:r>
              <a:rPr lang="ca-ES" sz="2200" dirty="0"/>
              <a:t>each </a:t>
            </a:r>
            <a:r>
              <a:rPr lang="ca-ES" sz="2200" dirty="0" smtClean="0"/>
              <a:t>space </a:t>
            </a:r>
            <a:r>
              <a:rPr lang="ca-ES" sz="2200" b="1" dirty="0"/>
              <a:t>multiplied by the corresponding floor area</a:t>
            </a:r>
            <a:endParaRPr lang="en-GB" sz="2200" b="1" dirty="0">
              <a:solidFill>
                <a:srgbClr val="FF0000"/>
              </a:solidFill>
            </a:endParaRPr>
          </a:p>
          <a:p>
            <a:pPr marL="0" indent="0" fontAlgn="ctr">
              <a:buNone/>
            </a:pPr>
            <a:r>
              <a:rPr lang="en-US" sz="2200" dirty="0" smtClean="0"/>
              <a:t>((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0.49 </a:t>
            </a:r>
            <a:r>
              <a:rPr lang="en-US" sz="2200" dirty="0" smtClean="0"/>
              <a:t>*</a:t>
            </a:r>
            <a:r>
              <a:rPr lang="en-GB" sz="2200" dirty="0" smtClean="0"/>
              <a:t>65) </a:t>
            </a:r>
            <a:r>
              <a:rPr lang="en-US" sz="2200" dirty="0" smtClean="0"/>
              <a:t>+ (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0.93 </a:t>
            </a:r>
            <a:r>
              <a:rPr lang="en-US" sz="2200" dirty="0" smtClean="0"/>
              <a:t>*</a:t>
            </a:r>
            <a:r>
              <a:rPr lang="en-GB" sz="2200" dirty="0" smtClean="0"/>
              <a:t>15) </a:t>
            </a:r>
            <a:r>
              <a:rPr lang="en-US" sz="2200" dirty="0" smtClean="0"/>
              <a:t>+ (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0.47 </a:t>
            </a:r>
            <a:r>
              <a:rPr lang="en-US" sz="2200" dirty="0" smtClean="0"/>
              <a:t>*</a:t>
            </a:r>
            <a:r>
              <a:rPr lang="en-GB" sz="2200" dirty="0" smtClean="0"/>
              <a:t>15) </a:t>
            </a:r>
            <a:r>
              <a:rPr lang="en-US" sz="2200" dirty="0" smtClean="0"/>
              <a:t>+ (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1.87 </a:t>
            </a:r>
            <a:r>
              <a:rPr lang="en-US" sz="2200" dirty="0" smtClean="0"/>
              <a:t>*</a:t>
            </a:r>
            <a:r>
              <a:rPr lang="en-GB" sz="2200" dirty="0" smtClean="0"/>
              <a:t>30)) </a:t>
            </a:r>
            <a:r>
              <a:rPr lang="en-GB" sz="2200" dirty="0"/>
              <a:t>= </a:t>
            </a:r>
            <a:r>
              <a:rPr lang="en-GB" sz="2200" b="1" u="sng" dirty="0" smtClean="0"/>
              <a:t>109,1</a:t>
            </a:r>
            <a:r>
              <a:rPr lang="en-GB" sz="2200" b="1" dirty="0" smtClean="0"/>
              <a:t> </a:t>
            </a:r>
            <a:r>
              <a:rPr lang="en-US" sz="2400" b="1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l/s</a:t>
            </a: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02531" y="93467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8102531" y="3511515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17" name="Rectangle 16"/>
          <p:cNvSpPr/>
          <p:nvPr/>
        </p:nvSpPr>
        <p:spPr>
          <a:xfrm>
            <a:off x="352881" y="3835272"/>
            <a:ext cx="80416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200" dirty="0" smtClean="0"/>
              <a:t>Calculate </a:t>
            </a:r>
            <a:r>
              <a:rPr lang="ca-ES" sz="2200" dirty="0"/>
              <a:t>the </a:t>
            </a:r>
            <a:r>
              <a:rPr lang="ca-ES" sz="2200" b="1" dirty="0"/>
              <a:t>total internal floor area</a:t>
            </a:r>
            <a:r>
              <a:rPr lang="ca-ES" sz="2200" b="1" dirty="0">
                <a:solidFill>
                  <a:srgbClr val="FF0000"/>
                </a:solidFill>
              </a:rPr>
              <a:t> </a:t>
            </a:r>
            <a:r>
              <a:rPr lang="ca-ES" sz="2200" dirty="0"/>
              <a:t>of all selected </a:t>
            </a:r>
            <a:r>
              <a:rPr lang="ca-ES" sz="2200" dirty="0" smtClean="0"/>
              <a:t>spaces</a:t>
            </a:r>
            <a:r>
              <a:rPr lang="en-US" sz="2200" b="1" dirty="0" smtClean="0">
                <a:cs typeface="Calibri" panose="020F0502020204030204" pitchFamily="34" charset="0"/>
              </a:rPr>
              <a:t>: </a:t>
            </a:r>
            <a:r>
              <a:rPr lang="en-US" sz="2200" b="1" u="sng" dirty="0" smtClean="0">
                <a:cs typeface="Calibri" panose="020F0502020204030204" pitchFamily="34" charset="0"/>
              </a:rPr>
              <a:t>125</a:t>
            </a:r>
            <a:r>
              <a:rPr lang="en-US" sz="2200" b="1" dirty="0" smtClean="0">
                <a:cs typeface="Calibri" panose="020F0502020204030204" pitchFamily="34" charset="0"/>
              </a:rPr>
              <a:t> </a:t>
            </a:r>
            <a:r>
              <a:rPr lang="en-US" sz="2200" b="1" dirty="0">
                <a:cs typeface="Calibri" panose="020F0502020204030204" pitchFamily="34" charset="0"/>
              </a:rPr>
              <a:t>m</a:t>
            </a:r>
            <a:r>
              <a:rPr lang="en-US" sz="2200" b="1" baseline="30000" dirty="0">
                <a:cs typeface="Calibri" panose="020F0502020204030204" pitchFamily="34" charset="0"/>
              </a:rPr>
              <a:t>2</a:t>
            </a:r>
            <a:r>
              <a:rPr lang="en-US" sz="2200" b="1" dirty="0"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2881" y="922823"/>
            <a:ext cx="76884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200" dirty="0"/>
              <a:t>Calculate the </a:t>
            </a:r>
            <a:r>
              <a:rPr lang="en-GB" sz="2200" b="1" dirty="0" smtClean="0"/>
              <a:t>mechanical </a:t>
            </a:r>
            <a:r>
              <a:rPr lang="en-GB" sz="2200" b="1" dirty="0"/>
              <a:t>ventilation rate per</a:t>
            </a:r>
            <a:r>
              <a:rPr lang="ca-ES" sz="2200" b="1" dirty="0"/>
              <a:t> internal floor area</a:t>
            </a:r>
            <a:r>
              <a:rPr lang="en-GB" sz="2200" b="1" dirty="0"/>
              <a:t> </a:t>
            </a:r>
            <a:r>
              <a:rPr lang="ca-ES" sz="2200" dirty="0"/>
              <a:t>in </a:t>
            </a:r>
            <a:r>
              <a:rPr lang="ca-ES" sz="2200" dirty="0" smtClean="0"/>
              <a:t>the </a:t>
            </a:r>
            <a:r>
              <a:rPr lang="ca-ES" sz="2200" u="sng" dirty="0"/>
              <a:t>selected characteristic </a:t>
            </a:r>
            <a:r>
              <a:rPr lang="ca-ES" sz="2200" u="sng" dirty="0" smtClean="0"/>
              <a:t>spaces</a:t>
            </a:r>
            <a:r>
              <a:rPr lang="ca-ES" sz="2200" dirty="0" smtClean="0"/>
              <a:t> </a:t>
            </a:r>
            <a:r>
              <a:rPr lang="en-GB" sz="2400" dirty="0"/>
              <a:t>excluding circulation spaces and service rooms (i.e. toilets)</a:t>
            </a:r>
            <a:r>
              <a:rPr lang="ca-ES" sz="2200" dirty="0" smtClean="0"/>
              <a:t>:</a:t>
            </a:r>
            <a:endParaRPr lang="en-GB" sz="2200" dirty="0"/>
          </a:p>
        </p:txBody>
      </p:sp>
      <p:sp>
        <p:nvSpPr>
          <p:cNvPr id="19" name="Rectangle 18"/>
          <p:cNvSpPr/>
          <p:nvPr/>
        </p:nvSpPr>
        <p:spPr>
          <a:xfrm>
            <a:off x="1187358" y="1979472"/>
            <a:ext cx="4795024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>
                <a:cs typeface="Calibri" panose="020F0502020204030204" pitchFamily="34" charset="0"/>
              </a:rPr>
              <a:t>Office space </a:t>
            </a:r>
            <a:r>
              <a:rPr lang="en-US" sz="2200" dirty="0" smtClean="0">
                <a:cs typeface="Calibri" panose="020F0502020204030204" pitchFamily="34" charset="0"/>
              </a:rPr>
              <a:t>1: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0.49</a:t>
            </a:r>
            <a:r>
              <a:rPr lang="el-GR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l/s/ m</a:t>
            </a:r>
            <a:r>
              <a:rPr lang="en-US" sz="2200" baseline="300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el-GR" sz="2200" baseline="30000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200" dirty="0">
                <a:cs typeface="Calibri" panose="020F0502020204030204" pitchFamily="34" charset="0"/>
              </a:rPr>
              <a:t>Office space </a:t>
            </a:r>
            <a:r>
              <a:rPr lang="en-US" sz="2200" dirty="0" smtClean="0"/>
              <a:t>2</a:t>
            </a:r>
            <a:r>
              <a:rPr lang="en-US" sz="2200" dirty="0" smtClean="0">
                <a:cs typeface="Calibri" panose="020F0502020204030204" pitchFamily="34" charset="0"/>
              </a:rPr>
              <a:t>: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0.93</a:t>
            </a:r>
            <a:r>
              <a:rPr lang="el-GR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l/s/ m</a:t>
            </a:r>
            <a:r>
              <a:rPr lang="en-US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el-G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200" dirty="0">
                <a:cs typeface="Calibri" panose="020F0502020204030204" pitchFamily="34" charset="0"/>
              </a:rPr>
              <a:t>Office space </a:t>
            </a:r>
            <a:r>
              <a:rPr lang="en-US" sz="2200" dirty="0" smtClean="0"/>
              <a:t>3</a:t>
            </a:r>
            <a:r>
              <a:rPr lang="en-US" sz="2200" dirty="0" smtClean="0">
                <a:cs typeface="Calibri" panose="020F0502020204030204" pitchFamily="34" charset="0"/>
              </a:rPr>
              <a:t>: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0.47</a:t>
            </a:r>
            <a:r>
              <a:rPr lang="el-GR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l/s/ m</a:t>
            </a:r>
            <a:r>
              <a:rPr lang="en-US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el-G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200" dirty="0" smtClean="0">
                <a:cs typeface="Calibri" panose="020F0502020204030204" pitchFamily="34" charset="0"/>
              </a:rPr>
              <a:t>Conference </a:t>
            </a:r>
            <a:r>
              <a:rPr lang="en-US" sz="2200" dirty="0">
                <a:cs typeface="Calibri" panose="020F0502020204030204" pitchFamily="34" charset="0"/>
              </a:rPr>
              <a:t>room : </a:t>
            </a:r>
            <a:r>
              <a:rPr lang="en-US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1.87</a:t>
            </a:r>
            <a:r>
              <a:rPr lang="el-GR" sz="2200" dirty="0" smtClean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</a:t>
            </a:r>
            <a:r>
              <a:rPr lang="en-US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l/s/ m</a:t>
            </a:r>
            <a:r>
              <a:rPr lang="en-US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el-G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237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3840"/>
            <a:ext cx="2133600" cy="264160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5831810" y="2302733"/>
            <a:ext cx="2643338" cy="1747344"/>
            <a:chOff x="6493433" y="4210022"/>
            <a:chExt cx="2643338" cy="1747344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𝟖𝟕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sz="2800" b="1" i="0" u="sng" baseline="30000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</m:t>
                        </m:r>
                      </m:oMath>
                    </m:oMathPara>
                  </a14:m>
                  <a:endParaRPr lang="en-GB" sz="2800" b="1" u="sng" baseline="30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/>
          <p:cNvSpPr/>
          <p:nvPr/>
        </p:nvSpPr>
        <p:spPr>
          <a:xfrm>
            <a:off x="8102531" y="1029555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6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294178" y="1172600"/>
            <a:ext cx="7747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/>
              <a:t>Calculate the </a:t>
            </a:r>
            <a:r>
              <a:rPr lang="en-US" sz="2200" b="1" dirty="0" smtClean="0"/>
              <a:t>average </a:t>
            </a:r>
            <a:r>
              <a:rPr lang="en-US" sz="2400" b="1" dirty="0"/>
              <a:t>ventilation rate per useful internal floor </a:t>
            </a:r>
            <a:r>
              <a:rPr lang="en-US" sz="2400" b="1" dirty="0" smtClean="0"/>
              <a:t>area</a:t>
            </a:r>
            <a:endParaRPr lang="en-GB" sz="2200" dirty="0"/>
          </a:p>
        </p:txBody>
      </p:sp>
      <p:sp>
        <p:nvSpPr>
          <p:cNvPr id="12" name="Rounded Rectangle 11"/>
          <p:cNvSpPr/>
          <p:nvPr/>
        </p:nvSpPr>
        <p:spPr>
          <a:xfrm>
            <a:off x="798990" y="3457331"/>
            <a:ext cx="3445693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125 (</a:t>
            </a:r>
            <a:r>
              <a:rPr lang="en-US" sz="2800" b="1" dirty="0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sz="2800" b="1" baseline="30000" dirty="0">
                <a:solidFill>
                  <a:schemeClr val="tx1"/>
                </a:solidFill>
                <a:cs typeface="Calibri" panose="020F0502020204030204" pitchFamily="34" charset="0"/>
              </a:rPr>
              <a:t>2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7969" y="2331141"/>
            <a:ext cx="3516714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en-GB" sz="2800" b="1" u="sng" dirty="0" smtClean="0">
                <a:solidFill>
                  <a:schemeClr val="tx1"/>
                </a:solidFill>
              </a:rPr>
              <a:t>109.1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l/s)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58802" y="274398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497150" y="2456467"/>
            <a:ext cx="64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ight Brace 15"/>
          <p:cNvSpPr/>
          <p:nvPr/>
        </p:nvSpPr>
        <p:spPr>
          <a:xfrm>
            <a:off x="4435641" y="2176595"/>
            <a:ext cx="667265" cy="20581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80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99744"/>
            <a:ext cx="8418576" cy="4752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3840"/>
            <a:ext cx="2133600" cy="264160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54498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4634" y="914400"/>
            <a:ext cx="81321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 new small dwelling is designed with the following spaces: </a:t>
            </a:r>
          </a:p>
          <a:p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Circulation space: 10m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; ventilation rate of 6L/S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Living Room and Kitchen: 30m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; ventilation rate 7L/s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Bedroom 1: 13m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; ventilation rate 9.1 L/s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Bedroom 2: 15m</a:t>
            </a:r>
            <a:r>
              <a:rPr lang="en-GB" sz="2400" baseline="30000" dirty="0" smtClean="0"/>
              <a:t>2;</a:t>
            </a:r>
            <a:r>
              <a:rPr lang="en-GB" sz="2400" dirty="0" smtClean="0"/>
              <a:t> ventilation rate 8L/s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Toilets: 6m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; ventilation rate 5L/s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314960" y="4137285"/>
            <a:ext cx="8514080" cy="1047106"/>
            <a:chOff x="314960" y="4530325"/>
            <a:chExt cx="8514080" cy="871948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5"/>
              <a:ext cx="8514080" cy="8719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	Calculate </a:t>
              </a:r>
              <a:r>
                <a:rPr lang="en-US" sz="2000" b="1" dirty="0"/>
                <a:t>the </a:t>
              </a:r>
              <a:r>
                <a:rPr lang="en-US" sz="2000" b="1" dirty="0" smtClean="0"/>
                <a:t>ventilation rate per useful internal </a:t>
              </a:r>
              <a:r>
                <a:rPr lang="en-US" sz="2000" b="1" dirty="0"/>
                <a:t>floor </a:t>
              </a:r>
              <a:r>
                <a:rPr lang="en-US" sz="2000" b="1" dirty="0" smtClean="0"/>
                <a:t>area </a:t>
              </a:r>
              <a:endParaRPr lang="en-US" sz="2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827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360"/>
            <a:ext cx="2133600" cy="262103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D1.7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n-US" sz="2800" dirty="0" smtClean="0"/>
              <a:t>MECHANICAL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7E9018D4-8DC4-9C40-9C93-D77459A72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02756"/>
              </p:ext>
            </p:extLst>
          </p:nvPr>
        </p:nvGraphicFramePr>
        <p:xfrm>
          <a:off x="558800" y="2206752"/>
          <a:ext cx="8128000" cy="13221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D1.7 </a:t>
                      </a:r>
                      <a:r>
                        <a:rPr lang="en-US" sz="2800" dirty="0">
                          <a:effectLst/>
                        </a:rPr>
                        <a:t>–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MECHANICAL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smtClean="0">
                          <a:effectLst/>
                        </a:rPr>
                        <a:t>VENTILATION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ISSUE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CATEGORY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D. Indoor Environmental Quality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D.1 Indoor Air Quality and Ventilation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81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360"/>
            <a:ext cx="2133600" cy="273078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62252"/>
              </p:ext>
            </p:extLst>
          </p:nvPr>
        </p:nvGraphicFramePr>
        <p:xfrm>
          <a:off x="457200" y="1856368"/>
          <a:ext cx="8182272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Description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Project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u="none" strike="noStrike" kern="1200" baseline="0" dirty="0" smtClean="0"/>
                        <a:t>Mechanical ventilation rate per useful internal floor area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baseline="0" dirty="0" smtClean="0"/>
                        <a:t>l/s/m</a:t>
                      </a:r>
                      <a:r>
                        <a:rPr lang="en-GB" sz="1800" u="none" strike="noStrike" kern="1200" baseline="30000" dirty="0" smtClean="0"/>
                        <a:t>2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Design</a:t>
                      </a:r>
                    </a:p>
                    <a:p>
                      <a:r>
                        <a:rPr lang="it-IT" dirty="0"/>
                        <a:t>____________</a:t>
                      </a:r>
                    </a:p>
                    <a:p>
                      <a:r>
                        <a:rPr lang="it-IT" dirty="0" smtClean="0"/>
                        <a:t>Occupancy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Estimation</a:t>
                      </a:r>
                      <a:endParaRPr lang="it-IT" dirty="0"/>
                    </a:p>
                    <a:p>
                      <a:r>
                        <a:rPr lang="it-IT" dirty="0"/>
                        <a:t>____________</a:t>
                      </a:r>
                    </a:p>
                    <a:p>
                      <a:r>
                        <a:rPr lang="it-IT" dirty="0" smtClean="0"/>
                        <a:t>Measurements</a:t>
                      </a:r>
                      <a:endParaRPr lang="it-IT" dirty="0"/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5712" y="4235976"/>
            <a:ext cx="796486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Only for buildings with mechanical ventilation systems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3366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35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712" y="1132815"/>
            <a:ext cx="8418576" cy="4482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2712" y="1891632"/>
            <a:ext cx="8602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Ensure an effective air exchange rate facilitating high indoor air quality and sufficient indoor thermal comfort conditions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3022910"/>
            <a:ext cx="19050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859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121664"/>
            <a:ext cx="6660896" cy="46306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dirty="0"/>
              <a:t>This indicator measures the number of times every hour that new air from outside enters a room and is mixed and exchanged with old air from inside. 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US" sz="2400" dirty="0" smtClean="0"/>
              <a:t>Low </a:t>
            </a:r>
            <a:r>
              <a:rPr lang="en-GB" sz="2400" dirty="0"/>
              <a:t>air change </a:t>
            </a:r>
            <a:r>
              <a:rPr lang="en-GB" sz="2400" dirty="0" smtClean="0"/>
              <a:t>rate results to </a:t>
            </a:r>
            <a:r>
              <a:rPr lang="en-GB" sz="2400" dirty="0"/>
              <a:t>trapped allergens, pollutants and irritants </a:t>
            </a:r>
            <a:r>
              <a:rPr lang="en-GB" sz="2400" dirty="0" smtClean="0"/>
              <a:t>that can </a:t>
            </a:r>
            <a:r>
              <a:rPr lang="en-GB" sz="2400" dirty="0"/>
              <a:t>degrade the indoor air quality and affect the well-being of </a:t>
            </a:r>
            <a:r>
              <a:rPr lang="en-GB" sz="2400" dirty="0" smtClean="0"/>
              <a:t>occupants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GB" sz="2400" dirty="0" smtClean="0"/>
              <a:t>High air </a:t>
            </a:r>
            <a:r>
              <a:rPr lang="en-GB" sz="2400" dirty="0"/>
              <a:t>change rate </a:t>
            </a:r>
            <a:r>
              <a:rPr lang="en-GB" sz="2400" dirty="0" smtClean="0"/>
              <a:t>results to thermal discomfort and energy waste </a:t>
            </a:r>
            <a:endParaRPr lang="en-US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87" y="87055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239" y="2823989"/>
            <a:ext cx="2490493" cy="204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75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26593"/>
            <a:ext cx="8641600" cy="50616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</a:t>
            </a:r>
            <a:r>
              <a:rPr lang="en-US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600" dirty="0"/>
              <a:t>The assessment boundary is the </a:t>
            </a:r>
            <a:r>
              <a:rPr lang="en-US" sz="2600" dirty="0" smtClean="0"/>
              <a:t>building’s</a:t>
            </a:r>
            <a:r>
              <a:rPr lang="en-GB" sz="2600" dirty="0" smtClean="0"/>
              <a:t> </a:t>
            </a:r>
            <a:r>
              <a:rPr lang="en-GB" sz="2600" dirty="0"/>
              <a:t>useful conditioned space. </a:t>
            </a:r>
            <a:endParaRPr lang="en-GB" sz="2600" dirty="0" smtClean="0"/>
          </a:p>
          <a:p>
            <a:pPr marL="0" indent="0"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2600" dirty="0"/>
              <a:t>For an occupied building, the measurements are performed in all spaces with characteristic functions of the building (e.g. office spaces, meeting room, cafeteria), different orientations (e.g. on the side of a façade facing the street), and floors (e.g. first, middle and last floor). The indicator value for the building is then calculated as a weighted average of the corresponding measurements</a:t>
            </a:r>
            <a:r>
              <a:rPr lang="en-GB" sz="2600" dirty="0" smtClean="0"/>
              <a:t>.</a:t>
            </a:r>
          </a:p>
          <a:p>
            <a:pPr marL="0" indent="0"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2600" dirty="0" smtClean="0"/>
              <a:t>For </a:t>
            </a:r>
            <a:r>
              <a:rPr lang="en-GB" sz="2600" dirty="0"/>
              <a:t>the design phase, the indicator must be calculated for all mechanical ventilation systems in the building. The indicator value for the building is then calculated as a weighted average of the corresponding estimated or measured values.</a:t>
            </a:r>
            <a:endParaRPr lang="en-US" sz="26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1340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2"/>
            <a:ext cx="5965308" cy="4754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DESIGN STAGE</a:t>
            </a:r>
            <a:endParaRPr lang="it-IT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A </a:t>
            </a:r>
            <a:r>
              <a:rPr lang="en-GB" sz="2400" dirty="0"/>
              <a:t>design simulation of the building's ventilation strategy in accordance with EN 16798-7 </a:t>
            </a:r>
            <a:r>
              <a:rPr lang="en-GB" sz="2400" dirty="0" smtClean="0"/>
              <a:t>should </a:t>
            </a:r>
            <a:r>
              <a:rPr lang="en-GB" sz="2400" dirty="0"/>
              <a:t>be used to calculate the ventilation rate. </a:t>
            </a:r>
            <a:endParaRPr lang="en-GB" sz="2400" dirty="0" smtClean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360"/>
            <a:ext cx="2133600" cy="29464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99" y="1865002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66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1"/>
            <a:ext cx="8418576" cy="49619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STAGE</a:t>
            </a:r>
            <a:endParaRPr lang="it-IT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The </a:t>
            </a:r>
            <a:r>
              <a:rPr lang="en-GB" sz="2400" dirty="0"/>
              <a:t>ventilation rate shall be tested as part of the commissioning process on site according to the </a:t>
            </a:r>
            <a:r>
              <a:rPr lang="en-GB" sz="2400" dirty="0" smtClean="0"/>
              <a:t>methods described </a:t>
            </a:r>
            <a:r>
              <a:rPr lang="en-GB" sz="2400" dirty="0"/>
              <a:t>in Annex D of EN 12599. </a:t>
            </a:r>
            <a:endParaRPr lang="en-GB" sz="2400" dirty="0" smtClean="0"/>
          </a:p>
          <a:p>
            <a:pPr marL="0" indent="0">
              <a:buNone/>
            </a:pPr>
            <a:endParaRPr lang="en-GB" sz="1300" dirty="0"/>
          </a:p>
          <a:p>
            <a:pPr marL="0" indent="0">
              <a:buNone/>
            </a:pPr>
            <a:r>
              <a:rPr lang="en-GB" sz="2400" dirty="0" smtClean="0"/>
              <a:t>The </a:t>
            </a:r>
            <a:r>
              <a:rPr lang="en-GB" sz="2400" dirty="0"/>
              <a:t>average ventilation rate shall be reported. </a:t>
            </a:r>
            <a:endParaRPr lang="en-GB" sz="2400" dirty="0" smtClean="0"/>
          </a:p>
          <a:p>
            <a:pPr marL="0" indent="0"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2400" dirty="0" smtClean="0"/>
              <a:t>Measurements </a:t>
            </a:r>
            <a:r>
              <a:rPr lang="en-GB" sz="2400" dirty="0"/>
              <a:t>can </a:t>
            </a:r>
            <a:r>
              <a:rPr lang="en-GB" sz="2400" dirty="0" smtClean="0"/>
              <a:t>be taken </a:t>
            </a:r>
            <a:r>
              <a:rPr lang="en-GB" sz="2400" dirty="0"/>
              <a:t>at a number of points in a system. </a:t>
            </a:r>
            <a:endParaRPr lang="en-GB" sz="2400" dirty="0" smtClean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sz="2400" dirty="0" smtClean="0"/>
              <a:t>The </a:t>
            </a:r>
            <a:r>
              <a:rPr lang="en-GB" sz="2400" dirty="0"/>
              <a:t>measurements shall be made for the related ducts and/or </a:t>
            </a:r>
            <a:r>
              <a:rPr lang="en-GB" sz="2400" dirty="0" smtClean="0"/>
              <a:t>air terminals </a:t>
            </a:r>
            <a:r>
              <a:rPr lang="en-GB" sz="2400" dirty="0"/>
              <a:t>that supply air to the internal spaces as identified according to the guidance in section 2.1.2.2 </a:t>
            </a:r>
            <a:r>
              <a:rPr lang="en-GB" sz="2400" dirty="0" smtClean="0"/>
              <a:t>of the </a:t>
            </a:r>
            <a:r>
              <a:rPr lang="en-GB" sz="2400" dirty="0"/>
              <a:t>reference </a:t>
            </a:r>
            <a:r>
              <a:rPr lang="en-GB" sz="2400" dirty="0" smtClean="0"/>
              <a:t>standard. 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4073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1"/>
            <a:ext cx="8418576" cy="496199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OCCUPANCY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STAGE</a:t>
            </a:r>
            <a:endParaRPr lang="it-IT" sz="2400" dirty="0"/>
          </a:p>
          <a:p>
            <a:pPr marL="0" indent="0" algn="just">
              <a:buNone/>
            </a:pP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are the following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endParaRPr lang="en-US" sz="1000" dirty="0"/>
          </a:p>
          <a:p>
            <a:pPr marL="446088" lvl="0" indent="-446088">
              <a:buFont typeface="+mj-lt"/>
              <a:buAutoNum type="arabicPeriod"/>
            </a:pPr>
            <a:r>
              <a:rPr lang="ca-ES" sz="2400" dirty="0"/>
              <a:t>Calculate the </a:t>
            </a:r>
            <a:r>
              <a:rPr lang="en-GB" sz="2400" b="1" dirty="0"/>
              <a:t>mechanical ventilation rate </a:t>
            </a:r>
            <a:r>
              <a:rPr lang="ca-ES" sz="2400" dirty="0" smtClean="0"/>
              <a:t>in </a:t>
            </a:r>
            <a:r>
              <a:rPr lang="ca-ES" sz="2400" dirty="0"/>
              <a:t>each selected characteristic space, </a:t>
            </a:r>
            <a:r>
              <a:rPr lang="ca-ES" sz="2400" dirty="0" smtClean="0"/>
              <a:t>[l</a:t>
            </a:r>
            <a:r>
              <a:rPr lang="ca-ES" sz="2400" baseline="30000" dirty="0" smtClean="0"/>
              <a:t> </a:t>
            </a:r>
            <a:r>
              <a:rPr lang="ca-ES" sz="2400" dirty="0" smtClean="0"/>
              <a:t>/s]</a:t>
            </a:r>
            <a:endParaRPr lang="en-GB" sz="2400" dirty="0"/>
          </a:p>
          <a:p>
            <a:pPr marL="446088" lvl="0" indent="-446088">
              <a:buFont typeface="+mj-lt"/>
              <a:buAutoNum type="arabicPeriod"/>
            </a:pPr>
            <a:r>
              <a:rPr lang="ca-ES" sz="2400" dirty="0"/>
              <a:t>Calculate the </a:t>
            </a:r>
            <a:r>
              <a:rPr lang="ca-ES" sz="2400" b="1" dirty="0"/>
              <a:t>internal </a:t>
            </a:r>
            <a:r>
              <a:rPr lang="ca-ES" sz="2400" b="1" dirty="0" smtClean="0"/>
              <a:t>floor area </a:t>
            </a:r>
            <a:r>
              <a:rPr lang="ca-ES" sz="2400" dirty="0"/>
              <a:t>of each characteristic space, [</a:t>
            </a:r>
            <a:r>
              <a:rPr lang="ca-ES" sz="2400" dirty="0" smtClean="0"/>
              <a:t>m</a:t>
            </a:r>
            <a:r>
              <a:rPr lang="ca-ES" sz="2400" baseline="30000" dirty="0" smtClean="0"/>
              <a:t>2</a:t>
            </a:r>
            <a:r>
              <a:rPr lang="ca-ES" sz="2400" dirty="0" smtClean="0"/>
              <a:t>]</a:t>
            </a:r>
          </a:p>
          <a:p>
            <a:pPr marL="446088" indent="-446088">
              <a:buFont typeface="+mj-lt"/>
              <a:buAutoNum type="arabicPeriod"/>
            </a:pPr>
            <a:r>
              <a:rPr lang="ca-ES" sz="2400" dirty="0"/>
              <a:t>Calculate the </a:t>
            </a:r>
            <a:r>
              <a:rPr lang="en-GB" sz="2400" b="1" dirty="0"/>
              <a:t>mechanical ventilation rate </a:t>
            </a:r>
            <a:r>
              <a:rPr lang="en-GB" sz="2400" b="1" dirty="0" smtClean="0"/>
              <a:t>per</a:t>
            </a:r>
            <a:r>
              <a:rPr lang="ca-ES" sz="2400" b="1" dirty="0"/>
              <a:t> internal floor area</a:t>
            </a:r>
            <a:r>
              <a:rPr lang="en-GB" sz="2400" b="1" dirty="0" smtClean="0"/>
              <a:t> </a:t>
            </a:r>
            <a:r>
              <a:rPr lang="ca-ES" sz="2400" dirty="0" smtClean="0"/>
              <a:t>in </a:t>
            </a:r>
            <a:r>
              <a:rPr lang="ca-ES" sz="2400" dirty="0"/>
              <a:t>each selected characteristic space, [l</a:t>
            </a:r>
            <a:r>
              <a:rPr lang="ca-ES" sz="2400" baseline="30000" dirty="0"/>
              <a:t> </a:t>
            </a:r>
            <a:r>
              <a:rPr lang="ca-ES" sz="2400" dirty="0"/>
              <a:t>/</a:t>
            </a:r>
            <a:r>
              <a:rPr lang="ca-ES" sz="2400" dirty="0" smtClean="0"/>
              <a:t>s/m</a:t>
            </a:r>
            <a:r>
              <a:rPr lang="ca-ES" sz="2400" baseline="30000" dirty="0" smtClean="0"/>
              <a:t>2</a:t>
            </a:r>
            <a:r>
              <a:rPr lang="ca-ES" sz="2400" dirty="0" smtClean="0"/>
              <a:t>]</a:t>
            </a:r>
            <a:endParaRPr lang="en-GB" sz="2400" dirty="0"/>
          </a:p>
          <a:p>
            <a:pPr marL="446088" lvl="0" indent="-446088">
              <a:buFont typeface="+mj-lt"/>
              <a:buAutoNum type="arabicPeriod"/>
            </a:pPr>
            <a:r>
              <a:rPr lang="ca-ES" sz="2400" dirty="0" smtClean="0"/>
              <a:t>Calculate the </a:t>
            </a:r>
            <a:r>
              <a:rPr lang="ca-ES" sz="2400" b="1" dirty="0" smtClean="0"/>
              <a:t>total internal floor area</a:t>
            </a:r>
            <a:r>
              <a:rPr lang="ca-ES" sz="2400" b="1" dirty="0" smtClean="0">
                <a:solidFill>
                  <a:srgbClr val="FF0000"/>
                </a:solidFill>
              </a:rPr>
              <a:t> </a:t>
            </a:r>
            <a:r>
              <a:rPr lang="ca-ES" sz="2400" dirty="0" smtClean="0"/>
              <a:t>of all selected characteristic spaces, [m</a:t>
            </a:r>
            <a:r>
              <a:rPr lang="ca-ES" sz="2400" baseline="30000" dirty="0" smtClean="0"/>
              <a:t>2</a:t>
            </a:r>
            <a:r>
              <a:rPr lang="ca-ES" sz="2400" dirty="0" smtClean="0"/>
              <a:t>] </a:t>
            </a:r>
            <a:endParaRPr lang="en-GB" sz="2400" dirty="0" smtClean="0"/>
          </a:p>
          <a:p>
            <a:pPr marL="446088" indent="-446088">
              <a:buFont typeface="+mj-lt"/>
              <a:buAutoNum type="arabicPeriod"/>
            </a:pPr>
            <a:r>
              <a:rPr lang="ca-ES" sz="2400" dirty="0" smtClean="0"/>
              <a:t>Sum </a:t>
            </a:r>
            <a:r>
              <a:rPr lang="en-GB" sz="2400" dirty="0" smtClean="0"/>
              <a:t>the</a:t>
            </a:r>
            <a:r>
              <a:rPr lang="ca-ES" sz="2400" dirty="0" smtClean="0"/>
              <a:t> products of the </a:t>
            </a:r>
            <a:r>
              <a:rPr lang="en-GB" sz="2400" b="1" dirty="0" smtClean="0"/>
              <a:t>mechanical ventilation rate </a:t>
            </a:r>
            <a:r>
              <a:rPr lang="en-GB" sz="2400" dirty="0" smtClean="0"/>
              <a:t>in each characteristic space </a:t>
            </a:r>
            <a:r>
              <a:rPr lang="en-GB" sz="2400" b="1" dirty="0" smtClean="0"/>
              <a:t>multiplied by the corresponding floor area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D1.7 – </a:t>
            </a:r>
            <a:r>
              <a:rPr lang="en-US" sz="2800" dirty="0" smtClean="0"/>
              <a:t>MECHANICAL VENTILATION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381913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7C7DA4-0271-4050-BFAE-A53A9AAFC2CB}"/>
</file>

<file path=customXml/itemProps2.xml><?xml version="1.0" encoding="utf-8"?>
<ds:datastoreItem xmlns:ds="http://schemas.openxmlformats.org/officeDocument/2006/customXml" ds:itemID="{0A6C017B-2DA3-44C8-B550-3231AFAA6B6A}"/>
</file>

<file path=customXml/itemProps3.xml><?xml version="1.0" encoding="utf-8"?>
<ds:datastoreItem xmlns:ds="http://schemas.openxmlformats.org/officeDocument/2006/customXml" ds:itemID="{1B56200C-DE9D-4205-9A36-57E331FDB1C6}"/>
</file>

<file path=docProps/app.xml><?xml version="1.0" encoding="utf-8"?>
<Properties xmlns="http://schemas.openxmlformats.org/officeDocument/2006/extended-properties" xmlns:vt="http://schemas.openxmlformats.org/officeDocument/2006/docPropsVTypes">
  <TotalTime>19038</TotalTime>
  <Words>1115</Words>
  <Application>Microsoft Office PowerPoint</Application>
  <PresentationFormat>On-screen Show (4:3)</PresentationFormat>
  <Paragraphs>152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Cambria Math</vt:lpstr>
      <vt:lpstr>Times New Roman</vt:lpstr>
      <vt:lpstr>Wingdings</vt:lpstr>
      <vt:lpstr>Larissa</vt:lpstr>
      <vt:lpstr>PowerPoint Presentation</vt:lpstr>
      <vt:lpstr>D1.7 – MECHANICAL VENTILATION</vt:lpstr>
      <vt:lpstr>D1.7 – MECHANICAL VENTILATION</vt:lpstr>
      <vt:lpstr>D1.7 – MECHANICAL VENTILATION</vt:lpstr>
      <vt:lpstr>D1.7 – MECHANICAL VENTILATION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D1.7 – MECHANICAL VENTILATION</vt:lpstr>
      <vt:lpstr>D1.7 – MECHANICAL VENTILATION</vt:lpstr>
      <vt:lpstr>PowerPoint Presentation</vt:lpstr>
      <vt:lpstr>PowerPoint Presentation</vt:lpstr>
      <vt:lpstr>D1.7 – MECHANICAL VENTILATION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317</cp:revision>
  <dcterms:created xsi:type="dcterms:W3CDTF">2017-01-09T10:20:00Z</dcterms:created>
  <dcterms:modified xsi:type="dcterms:W3CDTF">2022-12-22T08:16:14Z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